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1" r:id="rId2"/>
    <p:sldId id="270" r:id="rId3"/>
    <p:sldId id="271" r:id="rId4"/>
    <p:sldId id="276" r:id="rId5"/>
    <p:sldId id="273" r:id="rId6"/>
    <p:sldId id="275" r:id="rId7"/>
    <p:sldId id="277" r:id="rId8"/>
    <p:sldId id="278" r:id="rId9"/>
    <p:sldId id="282" r:id="rId10"/>
    <p:sldId id="279" r:id="rId11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pt-B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DE0FA51-8178-47AE-9528-ADC4A5C0F5AB}" type="datetimeFigureOut">
              <a:rPr lang="pt-BR"/>
              <a:pPr/>
              <a:t>26/08/2014</a:t>
            </a:fld>
            <a:endParaRPr lang="pt-B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pt-B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C320F7B-A216-42C7-BCDD-764BDD61E6E0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69" tIns="48285" rIns="96569" bIns="48285" anchor="b"/>
          <a:lstStyle/>
          <a:p>
            <a:pPr algn="r" defTabSz="947738"/>
            <a:fld id="{4CC96A5B-1C2D-45A6-AB55-C16FC9C6FC43}" type="slidenum">
              <a:rPr lang="pt-BR" sz="1700"/>
              <a:pPr algn="r" defTabSz="947738"/>
              <a:t>1</a:t>
            </a:fld>
            <a:endParaRPr lang="pt-BR" sz="17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62513"/>
            <a:ext cx="5676900" cy="4603750"/>
          </a:xfrm>
        </p:spPr>
        <p:txBody>
          <a:bodyPr lIns="96569" tIns="48285" rIns="96569" bIns="48285"/>
          <a:lstStyle/>
          <a:p>
            <a:pPr>
              <a:spcBef>
                <a:spcPct val="0"/>
              </a:spcBef>
            </a:pPr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6" descr="fundo_SEI_PDG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bj@trf4.jus.br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8" descr="TRF_884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58788"/>
            <a:ext cx="9144000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2176463" y="21526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20484" name="Imagem 18" descr="WAVE_18840591_AZUL-02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3100"/>
            <a:ext cx="9164638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Imagem 6" descr="logo_TRF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5" y="4929188"/>
            <a:ext cx="17351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0" y="6286500"/>
            <a:ext cx="9144000" cy="571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79388" y="-242888"/>
            <a:ext cx="4248150" cy="36933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b="1" dirty="0" smtClean="0"/>
              <a:t>SEI – CONTRATAÇÃO SEM PAPEL</a:t>
            </a:r>
            <a:endParaRPr lang="pt-BR" b="1" dirty="0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468313" y="6092825"/>
            <a:ext cx="6408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Márcio Bernardes Jardim</a:t>
            </a:r>
            <a:endParaRPr lang="pt-BR" b="1" dirty="0">
              <a:solidFill>
                <a:srgbClr val="0070C0"/>
              </a:solidFill>
            </a:endParaRPr>
          </a:p>
          <a:p>
            <a:r>
              <a:rPr lang="pt-BR" i="1" dirty="0" smtClean="0">
                <a:solidFill>
                  <a:srgbClr val="0070C0"/>
                </a:solidFill>
              </a:rPr>
              <a:t>Diretor Administrativo do TRF da 4ª Região</a:t>
            </a:r>
            <a:endParaRPr lang="pt-BR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dirty="0" smtClean="0"/>
              <a:t>CONTATO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dirty="0" smtClean="0"/>
              <a:t>Márcio Bernardes Jardim</a:t>
            </a:r>
          </a:p>
          <a:p>
            <a:pPr>
              <a:buFont typeface="Arial" charset="0"/>
              <a:buNone/>
            </a:pPr>
            <a:r>
              <a:rPr lang="pt-BR" dirty="0" smtClean="0">
                <a:hlinkClick r:id="rId2"/>
              </a:rPr>
              <a:t>mbj@trf4.jus.br</a:t>
            </a:r>
            <a:endParaRPr lang="pt-BR" dirty="0" smtClean="0"/>
          </a:p>
          <a:p>
            <a:pPr>
              <a:buFont typeface="Arial" charset="0"/>
              <a:buNone/>
            </a:pPr>
            <a:r>
              <a:rPr lang="pt-BR" dirty="0" smtClean="0"/>
              <a:t>51 9950-5046 – 51 3213-3700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Muito Obrigado</a:t>
            </a:r>
          </a:p>
          <a:p>
            <a:endParaRPr lang="pt-BR" dirty="0" smtClean="0"/>
          </a:p>
          <a:p>
            <a:pPr>
              <a:buFont typeface="Arial" charset="0"/>
              <a:buNone/>
            </a:pPr>
            <a:endParaRPr lang="pt-BR" dirty="0" smtClean="0"/>
          </a:p>
          <a:p>
            <a:pPr>
              <a:buFont typeface="Arial" charset="0"/>
              <a:buNone/>
            </a:pPr>
            <a:endParaRPr lang="pt-BR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3"/>
          <p:cNvSpPr txBox="1">
            <a:spLocks noChangeArrowheads="1"/>
          </p:cNvSpPr>
          <p:nvPr/>
        </p:nvSpPr>
        <p:spPr bwMode="auto">
          <a:xfrm>
            <a:off x="928688" y="1246188"/>
            <a:ext cx="65722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>
                <a:solidFill>
                  <a:srgbClr val="0070C0"/>
                </a:solidFill>
                <a:latin typeface="Calibri" pitchFamily="34" charset="0"/>
              </a:rPr>
              <a:t>O SEI - Sistema Eletrônico de Informações - é um </a:t>
            </a:r>
            <a:r>
              <a:rPr lang="pt-BR" sz="3200" b="1">
                <a:solidFill>
                  <a:srgbClr val="0070C0"/>
                </a:solidFill>
                <a:latin typeface="Calibri" pitchFamily="34" charset="0"/>
              </a:rPr>
              <a:t>sistema eletrônico </a:t>
            </a:r>
            <a:r>
              <a:rPr lang="pt-BR" sz="3200">
                <a:solidFill>
                  <a:srgbClr val="0070C0"/>
                </a:solidFill>
                <a:latin typeface="Calibri" pitchFamily="34" charset="0"/>
              </a:rPr>
              <a:t>que tem como objetivo a </a:t>
            </a:r>
            <a:r>
              <a:rPr lang="pt-BR" sz="3200" b="1">
                <a:solidFill>
                  <a:srgbClr val="0070C0"/>
                </a:solidFill>
                <a:latin typeface="Calibri" pitchFamily="34" charset="0"/>
              </a:rPr>
              <a:t>gestão da atividade administrativa e do conhecimento institucional</a:t>
            </a:r>
            <a:r>
              <a:rPr lang="pt-BR" sz="3200">
                <a:solidFill>
                  <a:srgbClr val="0070C0"/>
                </a:solidFill>
                <a:latin typeface="Calibri" pitchFamily="34" charset="0"/>
              </a:rPr>
              <a:t>, eliminando-se totalmente a tramitação dos procedimentos em meio físico (papel).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1563" y="714375"/>
            <a:ext cx="7215187" cy="9015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4400" b="1">
                <a:solidFill>
                  <a:srgbClr val="0070C0"/>
                </a:solidFill>
                <a:latin typeface="Calibri" pitchFamily="34" charset="0"/>
              </a:rPr>
              <a:t>Funcionalidades</a:t>
            </a:r>
          </a:p>
          <a:p>
            <a:r>
              <a:rPr lang="pt-BR" sz="4400" b="1">
                <a:solidFill>
                  <a:srgbClr val="0070C0"/>
                </a:solidFill>
                <a:latin typeface="Calibri" pitchFamily="34" charset="0"/>
              </a:rPr>
              <a:t>-Processo Eletrônico</a:t>
            </a:r>
          </a:p>
          <a:p>
            <a:pPr>
              <a:buFontTx/>
              <a:buChar char="-"/>
            </a:pPr>
            <a:r>
              <a:rPr lang="pt-BR" sz="4400" b="1">
                <a:solidFill>
                  <a:srgbClr val="0070C0"/>
                </a:solidFill>
                <a:latin typeface="Calibri" pitchFamily="34" charset="0"/>
              </a:rPr>
              <a:t>Base de Conhecimento</a:t>
            </a:r>
          </a:p>
          <a:p>
            <a:pPr>
              <a:buFontTx/>
              <a:buChar char="-"/>
            </a:pPr>
            <a:r>
              <a:rPr lang="pt-BR" sz="4400" b="1">
                <a:solidFill>
                  <a:srgbClr val="0070C0"/>
                </a:solidFill>
                <a:latin typeface="Calibri" pitchFamily="34" charset="0"/>
              </a:rPr>
              <a:t>Inspeção Administrativa</a:t>
            </a:r>
          </a:p>
          <a:p>
            <a:pPr>
              <a:buFontTx/>
              <a:buChar char="-"/>
            </a:pPr>
            <a:r>
              <a:rPr lang="pt-BR" sz="4400" b="1">
                <a:solidFill>
                  <a:srgbClr val="0070C0"/>
                </a:solidFill>
                <a:latin typeface="Calibri" pitchFamily="34" charset="0"/>
              </a:rPr>
              <a:t>Auditoria</a:t>
            </a:r>
          </a:p>
          <a:p>
            <a:pPr>
              <a:buFontTx/>
              <a:buChar char="-"/>
            </a:pPr>
            <a:r>
              <a:rPr lang="pt-BR" sz="4400" b="1">
                <a:solidFill>
                  <a:srgbClr val="0070C0"/>
                </a:solidFill>
                <a:latin typeface="Calibri" pitchFamily="34" charset="0"/>
              </a:rPr>
              <a:t>Sigilo</a:t>
            </a:r>
          </a:p>
          <a:p>
            <a:pPr>
              <a:buFontTx/>
              <a:buChar char="-"/>
            </a:pPr>
            <a:r>
              <a:rPr lang="pt-BR" sz="4400" b="1">
                <a:solidFill>
                  <a:srgbClr val="0070C0"/>
                </a:solidFill>
                <a:latin typeface="Calibri" pitchFamily="34" charset="0"/>
              </a:rPr>
              <a:t>Arquivamento </a:t>
            </a:r>
          </a:p>
          <a:p>
            <a:pPr>
              <a:buFontTx/>
              <a:buChar char="-"/>
            </a:pPr>
            <a:r>
              <a:rPr lang="pt-BR" sz="4400" b="1">
                <a:solidFill>
                  <a:srgbClr val="0070C0"/>
                </a:solidFill>
                <a:latin typeface="Calibri" pitchFamily="34" charset="0"/>
              </a:rPr>
              <a:t>Planejamento Estratégico</a:t>
            </a:r>
          </a:p>
          <a:p>
            <a:pPr>
              <a:buFontTx/>
              <a:buChar char="-"/>
            </a:pPr>
            <a:endParaRPr lang="pt-BR" sz="4400" b="1">
              <a:solidFill>
                <a:srgbClr val="0070C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endParaRPr lang="pt-BR" sz="4400" b="1">
              <a:solidFill>
                <a:srgbClr val="0070C0"/>
              </a:solidFill>
              <a:latin typeface="Calibri" pitchFamily="34" charset="0"/>
            </a:endParaRPr>
          </a:p>
          <a:p>
            <a:endParaRPr lang="pt-BR" sz="4400" b="1">
              <a:solidFill>
                <a:srgbClr val="0070C0"/>
              </a:solidFill>
              <a:latin typeface="Calibri" pitchFamily="34" charset="0"/>
            </a:endParaRPr>
          </a:p>
          <a:p>
            <a:endParaRPr lang="pt-BR" sz="4400" b="1">
              <a:solidFill>
                <a:srgbClr val="0070C0"/>
              </a:solidFill>
              <a:latin typeface="Calibri" pitchFamily="34" charset="0"/>
            </a:endParaRPr>
          </a:p>
          <a:p>
            <a:endParaRPr lang="pt-BR" sz="4000" b="1">
              <a:solidFill>
                <a:srgbClr val="9BBB59"/>
              </a:solidFill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3"/>
          <p:cNvSpPr txBox="1">
            <a:spLocks noChangeArrowheads="1"/>
          </p:cNvSpPr>
          <p:nvPr/>
        </p:nvSpPr>
        <p:spPr bwMode="auto">
          <a:xfrm>
            <a:off x="428625" y="815975"/>
            <a:ext cx="7215188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 b="1">
                <a:solidFill>
                  <a:srgbClr val="0070C0"/>
                </a:solidFill>
                <a:latin typeface="Calibri" pitchFamily="34" charset="0"/>
              </a:rPr>
              <a:t>Funcionalidades</a:t>
            </a:r>
          </a:p>
          <a:p>
            <a:endParaRPr lang="pt-BR" sz="4400" b="1">
              <a:solidFill>
                <a:srgbClr val="0070C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pt-BR" sz="4400" b="1">
                <a:solidFill>
                  <a:srgbClr val="0070C0"/>
                </a:solidFill>
                <a:latin typeface="Calibri" pitchFamily="34" charset="0"/>
              </a:rPr>
              <a:t>Acompanhamento Especial</a:t>
            </a:r>
          </a:p>
          <a:p>
            <a:pPr>
              <a:buFontTx/>
              <a:buChar char="-"/>
            </a:pPr>
            <a:r>
              <a:rPr lang="pt-BR" sz="4400" b="1">
                <a:solidFill>
                  <a:srgbClr val="0070C0"/>
                </a:solidFill>
                <a:latin typeface="Calibri" pitchFamily="34" charset="0"/>
              </a:rPr>
              <a:t>Ouvidoria eletrônica</a:t>
            </a:r>
          </a:p>
          <a:p>
            <a:pPr>
              <a:buFontTx/>
              <a:buChar char="-"/>
            </a:pPr>
            <a:r>
              <a:rPr lang="pt-BR" sz="4400" b="1">
                <a:solidFill>
                  <a:srgbClr val="0070C0"/>
                </a:solidFill>
                <a:latin typeface="Calibri" pitchFamily="34" charset="0"/>
              </a:rPr>
              <a:t>Estatística</a:t>
            </a:r>
          </a:p>
          <a:p>
            <a:pPr>
              <a:buFontTx/>
              <a:buChar char="-"/>
            </a:pPr>
            <a:r>
              <a:rPr lang="pt-BR" sz="4400" b="1">
                <a:solidFill>
                  <a:srgbClr val="0070C0"/>
                </a:solidFill>
                <a:latin typeface="Calibri" pitchFamily="34" charset="0"/>
              </a:rPr>
              <a:t>Editor próprio</a:t>
            </a:r>
          </a:p>
          <a:p>
            <a:pPr>
              <a:buFontTx/>
              <a:buChar char="-"/>
            </a:pPr>
            <a:r>
              <a:rPr lang="pt-BR" sz="4400" b="1">
                <a:solidFill>
                  <a:srgbClr val="0070C0"/>
                </a:solidFill>
                <a:latin typeface="Calibri" pitchFamily="34" charset="0"/>
              </a:rPr>
              <a:t>Usuários Externos </a:t>
            </a:r>
          </a:p>
          <a:p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1563" y="714375"/>
            <a:ext cx="7215187" cy="70788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4400" b="1" dirty="0">
                <a:solidFill>
                  <a:srgbClr val="0070C0"/>
                </a:solidFill>
                <a:latin typeface="Calibri" pitchFamily="34" charset="0"/>
              </a:rPr>
              <a:t>SEI - FEDERAÇÃO</a:t>
            </a:r>
          </a:p>
          <a:p>
            <a:r>
              <a:rPr lang="pt-BR" sz="4400" b="1" dirty="0">
                <a:solidFill>
                  <a:srgbClr val="0070C0"/>
                </a:solidFill>
                <a:latin typeface="Calibri" pitchFamily="34" charset="0"/>
              </a:rPr>
              <a:t>-</a:t>
            </a:r>
            <a:r>
              <a:rPr lang="pt-BR" sz="4400" b="1" dirty="0" err="1" smtClean="0">
                <a:solidFill>
                  <a:srgbClr val="0070C0"/>
                </a:solidFill>
                <a:latin typeface="Calibri" pitchFamily="34" charset="0"/>
              </a:rPr>
              <a:t>Min</a:t>
            </a:r>
            <a:r>
              <a:rPr lang="pt-BR" sz="4400" b="1" dirty="0" smtClean="0">
                <a:solidFill>
                  <a:srgbClr val="0070C0"/>
                </a:solidFill>
                <a:latin typeface="Calibri" pitchFamily="34" charset="0"/>
              </a:rPr>
              <a:t>. </a:t>
            </a:r>
            <a:r>
              <a:rPr lang="pt-BR" sz="4400" b="1" dirty="0">
                <a:solidFill>
                  <a:srgbClr val="0070C0"/>
                </a:solidFill>
                <a:latin typeface="Calibri" pitchFamily="34" charset="0"/>
              </a:rPr>
              <a:t>do </a:t>
            </a:r>
            <a:r>
              <a:rPr lang="pt-BR" sz="4400" b="1" dirty="0" smtClean="0">
                <a:solidFill>
                  <a:srgbClr val="0070C0"/>
                </a:solidFill>
                <a:latin typeface="Calibri" pitchFamily="34" charset="0"/>
              </a:rPr>
              <a:t>Planejamento (PEN), Min. das Com., Defensoria </a:t>
            </a:r>
            <a:r>
              <a:rPr lang="pt-BR" sz="4400" b="1" dirty="0">
                <a:solidFill>
                  <a:srgbClr val="0070C0"/>
                </a:solidFill>
                <a:latin typeface="Calibri" pitchFamily="34" charset="0"/>
              </a:rPr>
              <a:t>Pública da </a:t>
            </a:r>
            <a:r>
              <a:rPr lang="pt-BR" sz="4400" b="1" dirty="0" smtClean="0">
                <a:solidFill>
                  <a:srgbClr val="0070C0"/>
                </a:solidFill>
                <a:latin typeface="Calibri" pitchFamily="34" charset="0"/>
              </a:rPr>
              <a:t>União,TJ Tocantins, TRF </a:t>
            </a:r>
            <a:r>
              <a:rPr lang="pt-BR" sz="4400" b="1" dirty="0">
                <a:solidFill>
                  <a:srgbClr val="0070C0"/>
                </a:solidFill>
                <a:latin typeface="Calibri" pitchFamily="34" charset="0"/>
              </a:rPr>
              <a:t>3ª </a:t>
            </a:r>
            <a:r>
              <a:rPr lang="pt-BR" sz="4400" b="1" dirty="0" smtClean="0">
                <a:solidFill>
                  <a:srgbClr val="0070C0"/>
                </a:solidFill>
                <a:latin typeface="Calibri" pitchFamily="34" charset="0"/>
              </a:rPr>
              <a:t>Região, TRF 1ª Região, STM, TRT10 (somente para </a:t>
            </a:r>
            <a:r>
              <a:rPr lang="pt-BR" sz="4400" b="1" smtClean="0">
                <a:solidFill>
                  <a:srgbClr val="0070C0"/>
                </a:solidFill>
                <a:latin typeface="Calibri" pitchFamily="34" charset="0"/>
              </a:rPr>
              <a:t>citar alguns)</a:t>
            </a:r>
            <a:endParaRPr lang="pt-BR" sz="4400" b="1" dirty="0">
              <a:solidFill>
                <a:srgbClr val="0070C0"/>
              </a:solidFill>
              <a:latin typeface="Calibri" pitchFamily="34" charset="0"/>
            </a:endParaRPr>
          </a:p>
          <a:p>
            <a:endParaRPr lang="pt-BR" sz="4400" b="1" dirty="0">
              <a:solidFill>
                <a:srgbClr val="0070C0"/>
              </a:solidFill>
              <a:latin typeface="Calibri" pitchFamily="34" charset="0"/>
            </a:endParaRPr>
          </a:p>
          <a:p>
            <a:endParaRPr lang="pt-BR" sz="4400" b="1" dirty="0">
              <a:solidFill>
                <a:srgbClr val="0070C0"/>
              </a:solidFill>
              <a:latin typeface="Calibri" pitchFamily="34" charset="0"/>
            </a:endParaRPr>
          </a:p>
          <a:p>
            <a:endParaRPr lang="pt-BR" sz="4000" b="1" dirty="0">
              <a:solidFill>
                <a:srgbClr val="9BBB59"/>
              </a:solidFill>
              <a:latin typeface="Calibri" pitchFamily="34" charset="0"/>
            </a:endParaRPr>
          </a:p>
          <a:p>
            <a:endParaRPr lang="pt-B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1563" y="714375"/>
            <a:ext cx="7215187" cy="8432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0070C0"/>
                </a:solidFill>
                <a:latin typeface="+mn-lt"/>
                <a:cs typeface="+mn-cs"/>
              </a:rPr>
              <a:t>FATORES DE SUCESSO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4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4400" b="1" dirty="0">
                <a:solidFill>
                  <a:srgbClr val="0070C0"/>
                </a:solidFill>
                <a:latin typeface="+mn-lt"/>
                <a:cs typeface="+mn-cs"/>
              </a:rPr>
              <a:t>Desenvolvimento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4400" b="1" dirty="0">
                <a:solidFill>
                  <a:srgbClr val="0070C0"/>
                </a:solidFill>
                <a:latin typeface="+mn-lt"/>
                <a:cs typeface="+mn-cs"/>
              </a:rPr>
              <a:t>Usabilidade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4400" b="1" dirty="0">
                <a:solidFill>
                  <a:srgbClr val="0070C0"/>
                </a:solidFill>
                <a:latin typeface="+mn-lt"/>
                <a:cs typeface="+mn-cs"/>
              </a:rPr>
              <a:t>Sustentabilidade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4400" b="1" dirty="0">
                <a:solidFill>
                  <a:srgbClr val="0070C0"/>
                </a:solidFill>
                <a:latin typeface="+mn-lt"/>
                <a:cs typeface="+mn-cs"/>
              </a:rPr>
              <a:t>Rapidez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4400" b="1" dirty="0">
                <a:solidFill>
                  <a:srgbClr val="0070C0"/>
                </a:solidFill>
                <a:latin typeface="+mn-lt"/>
                <a:cs typeface="+mn-cs"/>
              </a:rPr>
              <a:t>Antecipação a tendências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4400" b="1" dirty="0">
                <a:solidFill>
                  <a:srgbClr val="0070C0"/>
                </a:solidFill>
                <a:latin typeface="+mn-lt"/>
                <a:cs typeface="+mn-cs"/>
              </a:rPr>
              <a:t>Gestão do Conhecimento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4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4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4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b="1" dirty="0">
              <a:solidFill>
                <a:schemeClr val="accent3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1563" y="714375"/>
            <a:ext cx="7215187" cy="97872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 smtClean="0">
                <a:solidFill>
                  <a:srgbClr val="0070C0"/>
                </a:solidFill>
                <a:latin typeface="+mn-lt"/>
                <a:cs typeface="+mn-cs"/>
              </a:rPr>
              <a:t>Situação anterior ao SEI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 smtClean="0">
                <a:solidFill>
                  <a:srgbClr val="0070C0"/>
                </a:solidFill>
                <a:latin typeface="+mn-lt"/>
                <a:cs typeface="+mn-cs"/>
              </a:rPr>
              <a:t>Desafios: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 smtClean="0">
                <a:solidFill>
                  <a:srgbClr val="0070C0"/>
                </a:solidFill>
                <a:latin typeface="+mn-lt"/>
                <a:cs typeface="+mn-cs"/>
              </a:rPr>
              <a:t>-Região Sul (extensão territorial)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4400" b="1" dirty="0" smtClean="0">
                <a:solidFill>
                  <a:srgbClr val="0070C0"/>
                </a:solidFill>
                <a:latin typeface="+mn-lt"/>
                <a:cs typeface="+mn-cs"/>
              </a:rPr>
              <a:t>Assinatura eletrônica de externos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4400" b="1" dirty="0" smtClean="0">
                <a:solidFill>
                  <a:srgbClr val="0070C0"/>
                </a:solidFill>
                <a:latin typeface="+mn-lt"/>
                <a:cs typeface="+mn-cs"/>
              </a:rPr>
              <a:t>Rubrica (Lei 8.666)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t-BR" sz="4400" b="1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t-BR" sz="44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t-BR" sz="44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4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4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4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b="1" dirty="0">
              <a:solidFill>
                <a:schemeClr val="accent3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1563" y="714375"/>
            <a:ext cx="7215187" cy="104644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 smtClean="0">
                <a:solidFill>
                  <a:srgbClr val="0070C0"/>
                </a:solidFill>
                <a:latin typeface="+mn-lt"/>
                <a:cs typeface="+mn-cs"/>
              </a:rPr>
              <a:t>CONTRATAÇÃO SEI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4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4400" b="1" dirty="0" smtClean="0">
                <a:solidFill>
                  <a:srgbClr val="0070C0"/>
                </a:solidFill>
                <a:latin typeface="+mn-lt"/>
                <a:cs typeface="+mn-cs"/>
              </a:rPr>
              <a:t>Processo Eletrônico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t-BR" sz="4400" b="1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4400" b="1" dirty="0" smtClean="0">
                <a:solidFill>
                  <a:srgbClr val="0070C0"/>
                </a:solidFill>
                <a:latin typeface="+mn-lt"/>
                <a:cs typeface="+mn-cs"/>
              </a:rPr>
              <a:t>Tramitação ramificada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t-BR" sz="4400" b="1" dirty="0" smtClean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4400" b="1" dirty="0" smtClean="0">
                <a:solidFill>
                  <a:srgbClr val="0070C0"/>
                </a:solidFill>
                <a:latin typeface="+mn-lt"/>
                <a:cs typeface="+mn-cs"/>
              </a:rPr>
              <a:t>Assinatura eletrônica por usuários externos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t-BR" sz="44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t-BR" sz="44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8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4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4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b="1" dirty="0">
              <a:solidFill>
                <a:schemeClr val="accent3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1563" y="714375"/>
            <a:ext cx="7215187" cy="97872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 smtClean="0">
                <a:solidFill>
                  <a:srgbClr val="0070C0"/>
                </a:solidFill>
                <a:latin typeface="+mn-lt"/>
                <a:cs typeface="+mn-cs"/>
              </a:rPr>
              <a:t>Vantagens: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4400" b="1" dirty="0" smtClean="0">
                <a:solidFill>
                  <a:srgbClr val="0070C0"/>
                </a:solidFill>
                <a:latin typeface="+mn-lt"/>
                <a:cs typeface="+mn-cs"/>
              </a:rPr>
              <a:t>Organização do trabalho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4400" b="1" dirty="0" smtClean="0">
                <a:solidFill>
                  <a:srgbClr val="0070C0"/>
                </a:solidFill>
                <a:latin typeface="+mn-lt"/>
                <a:cs typeface="+mn-cs"/>
              </a:rPr>
              <a:t>Monitoramento -</a:t>
            </a:r>
            <a:r>
              <a:rPr lang="pt-BR" sz="3500" b="1" dirty="0" err="1" smtClean="0">
                <a:solidFill>
                  <a:srgbClr val="0070C0"/>
                </a:solidFill>
                <a:latin typeface="+mn-lt"/>
                <a:cs typeface="+mn-cs"/>
              </a:rPr>
              <a:t>tb</a:t>
            </a:r>
            <a:r>
              <a:rPr lang="pt-BR" sz="3500" b="1" dirty="0" smtClean="0">
                <a:solidFill>
                  <a:srgbClr val="0070C0"/>
                </a:solidFill>
                <a:latin typeface="+mn-lt"/>
                <a:cs typeface="+mn-cs"/>
              </a:rPr>
              <a:t> pelo CONIN</a:t>
            </a:r>
            <a:r>
              <a:rPr lang="pt-BR" sz="4400" b="1" dirty="0" smtClean="0">
                <a:solidFill>
                  <a:srgbClr val="0070C0"/>
                </a:solidFill>
                <a:latin typeface="+mn-lt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4400" b="1" dirty="0" smtClean="0">
                <a:solidFill>
                  <a:srgbClr val="0070C0"/>
                </a:solidFill>
                <a:latin typeface="+mn-lt"/>
                <a:cs typeface="+mn-cs"/>
              </a:rPr>
              <a:t>Estatísticas – Inf. gerencias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4400" b="1" dirty="0" smtClean="0">
                <a:solidFill>
                  <a:srgbClr val="0070C0"/>
                </a:solidFill>
                <a:latin typeface="+mn-lt"/>
                <a:cs typeface="+mn-cs"/>
              </a:rPr>
              <a:t>Celeridade (várias unidades)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4400" b="1" dirty="0" smtClean="0">
                <a:solidFill>
                  <a:srgbClr val="0070C0"/>
                </a:solidFill>
                <a:latin typeface="+mn-lt"/>
                <a:cs typeface="+mn-cs"/>
              </a:rPr>
              <a:t>Economia (sem correio)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4400" b="1" dirty="0" smtClean="0">
                <a:solidFill>
                  <a:srgbClr val="0070C0"/>
                </a:solidFill>
                <a:latin typeface="+mn-lt"/>
                <a:cs typeface="+mn-cs"/>
              </a:rPr>
              <a:t>Transparência Sem </a:t>
            </a:r>
            <a:r>
              <a:rPr lang="pt-BR" sz="4400" b="1" dirty="0" smtClean="0">
                <a:solidFill>
                  <a:srgbClr val="0070C0"/>
                </a:solidFill>
                <a:latin typeface="+mn-lt"/>
                <a:cs typeface="+mn-cs"/>
              </a:rPr>
              <a:t>papel </a:t>
            </a:r>
            <a:endParaRPr lang="pt-BR" sz="44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4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pt-BR" sz="44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88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4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4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b="1" dirty="0">
              <a:solidFill>
                <a:schemeClr val="accent3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204</Words>
  <Application>Microsoft Office PowerPoint</Application>
  <PresentationFormat>Apresentação na tela (4:3)</PresentationFormat>
  <Paragraphs>81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CONTATO</vt:lpstr>
    </vt:vector>
  </TitlesOfParts>
  <Company>TRF4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Alberto Bigatti</dc:creator>
  <cp:lastModifiedBy>Usuário do Windows</cp:lastModifiedBy>
  <cp:revision>96</cp:revision>
  <dcterms:created xsi:type="dcterms:W3CDTF">2012-12-12T18:50:20Z</dcterms:created>
  <dcterms:modified xsi:type="dcterms:W3CDTF">2014-08-26T19:23:00Z</dcterms:modified>
</cp:coreProperties>
</file>